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0" r:id="rId2"/>
    <p:sldId id="257" r:id="rId3"/>
    <p:sldId id="258" r:id="rId4"/>
    <p:sldId id="261" r:id="rId5"/>
    <p:sldId id="287" r:id="rId6"/>
    <p:sldId id="286" r:id="rId7"/>
    <p:sldId id="259" r:id="rId8"/>
    <p:sldId id="272" r:id="rId9"/>
    <p:sldId id="273" r:id="rId10"/>
    <p:sldId id="281" r:id="rId11"/>
    <p:sldId id="275" r:id="rId12"/>
    <p:sldId id="279" r:id="rId13"/>
    <p:sldId id="280" r:id="rId14"/>
    <p:sldId id="300" r:id="rId15"/>
    <p:sldId id="284" r:id="rId16"/>
    <p:sldId id="295" r:id="rId17"/>
    <p:sldId id="269" r:id="rId18"/>
    <p:sldId id="297" r:id="rId19"/>
    <p:sldId id="298" r:id="rId20"/>
    <p:sldId id="299" r:id="rId21"/>
    <p:sldId id="260" r:id="rId22"/>
    <p:sldId id="292" r:id="rId23"/>
    <p:sldId id="301" r:id="rId24"/>
    <p:sldId id="304" r:id="rId25"/>
    <p:sldId id="306" r:id="rId26"/>
    <p:sldId id="307" r:id="rId27"/>
    <p:sldId id="309" r:id="rId28"/>
    <p:sldId id="31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83B3"/>
    <a:srgbClr val="B89A46"/>
    <a:srgbClr val="50ABBD"/>
    <a:srgbClr val="B9A9F1"/>
    <a:srgbClr val="6EAFE3"/>
    <a:srgbClr val="FFFFFF"/>
    <a:srgbClr val="EA93A0"/>
    <a:srgbClr val="4BABA7"/>
    <a:srgbClr val="4EABBE"/>
    <a:srgbClr val="DD9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7354" autoAdjust="0"/>
  </p:normalViewPr>
  <p:slideViewPr>
    <p:cSldViewPr snapToGrid="0">
      <p:cViewPr>
        <p:scale>
          <a:sx n="100" d="100"/>
          <a:sy n="100" d="100"/>
        </p:scale>
        <p:origin x="45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2.wmf"/><Relationship Id="rId1" Type="http://schemas.openxmlformats.org/officeDocument/2006/relationships/image" Target="../media/image13.wmf"/><Relationship Id="rId5" Type="http://schemas.openxmlformats.org/officeDocument/2006/relationships/image" Target="../media/image9.wmf"/><Relationship Id="rId4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E16A2-694A-491B-8513-1A7487F5A596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FA8CC-A40F-429A-927B-ABA71BAB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3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Optimization of Architecture:  </a:t>
            </a:r>
            <a:r>
              <a:rPr lang="en-US" sz="1200" dirty="0" smtClean="0">
                <a:latin typeface="+mn-lt"/>
              </a:rPr>
              <a:t>An exploration into ways that machine learning and data science can influence architecture planning on a campus scale.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86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Bin Packing 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First fit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Optimize for LEAST </a:t>
            </a:r>
            <a:r>
              <a:rPr lang="en-US" sz="1200" dirty="0" err="1" smtClean="0"/>
              <a:t>amt</a:t>
            </a:r>
            <a:r>
              <a:rPr lang="en-US" sz="1200" dirty="0" smtClean="0"/>
              <a:t> of bins</a:t>
            </a:r>
            <a:br>
              <a:rPr lang="en-US" sz="1200" dirty="0" smtClean="0"/>
            </a:br>
            <a:r>
              <a:rPr lang="en-US" sz="1200" dirty="0" smtClean="0"/>
              <a:t>- Using multiple size bins determine the least amount of containers (in this case rooms) to fit all the courses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Attempt 2:</a:t>
            </a:r>
            <a:br>
              <a:rPr lang="en-US" sz="1200" dirty="0" smtClean="0"/>
            </a:br>
            <a:r>
              <a:rPr lang="en-US" sz="1200" dirty="0" smtClean="0"/>
              <a:t>Knapsack (Alternate Model)</a:t>
            </a:r>
            <a:br>
              <a:rPr lang="en-US" sz="1200" dirty="0" smtClean="0"/>
            </a:br>
            <a:r>
              <a:rPr lang="en-US" sz="1200" dirty="0" smtClean="0"/>
              <a:t>- Using fixed number of existing rooms figure out the most value (well fitting classes)</a:t>
            </a:r>
            <a:br>
              <a:rPr lang="en-US" sz="120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1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Bin Packing 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First fit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Optimize for LEAST </a:t>
            </a:r>
            <a:r>
              <a:rPr lang="en-US" sz="1200" dirty="0" err="1" smtClean="0"/>
              <a:t>amt</a:t>
            </a:r>
            <a:r>
              <a:rPr lang="en-US" sz="1200" dirty="0" smtClean="0"/>
              <a:t> of bins</a:t>
            </a:r>
            <a:br>
              <a:rPr lang="en-US" sz="1200" dirty="0" smtClean="0"/>
            </a:br>
            <a:r>
              <a:rPr lang="en-US" sz="1200" dirty="0" smtClean="0"/>
              <a:t>- Using multiple size bins determine the least amount of containers (in this case rooms) to fit all the courses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Attempt 2:</a:t>
            </a:r>
            <a:br>
              <a:rPr lang="en-US" sz="1200" dirty="0" smtClean="0"/>
            </a:br>
            <a:r>
              <a:rPr lang="en-US" sz="1200" dirty="0" smtClean="0"/>
              <a:t>Knapsack (Alternate Model)</a:t>
            </a:r>
            <a:br>
              <a:rPr lang="en-US" sz="1200" dirty="0" smtClean="0"/>
            </a:br>
            <a:r>
              <a:rPr lang="en-US" sz="1200" dirty="0" smtClean="0"/>
              <a:t>- Using fixed number of existing rooms figure out the most value (well fitting classes)</a:t>
            </a:r>
            <a:br>
              <a:rPr lang="en-US" sz="120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0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Bin Packing 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First fit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Optimize for LEAST </a:t>
            </a:r>
            <a:r>
              <a:rPr lang="en-US" sz="1200" dirty="0" err="1" smtClean="0"/>
              <a:t>amt</a:t>
            </a:r>
            <a:r>
              <a:rPr lang="en-US" sz="1200" dirty="0" smtClean="0"/>
              <a:t> of bins</a:t>
            </a:r>
            <a:br>
              <a:rPr lang="en-US" sz="1200" dirty="0" smtClean="0"/>
            </a:br>
            <a:r>
              <a:rPr lang="en-US" sz="1200" dirty="0" smtClean="0"/>
              <a:t>- Using multiple size bins determine the least amount of containers (in this case rooms) to fit all the courses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Attempt 2:</a:t>
            </a:r>
            <a:br>
              <a:rPr lang="en-US" sz="1200" dirty="0" smtClean="0"/>
            </a:br>
            <a:r>
              <a:rPr lang="en-US" sz="1200" dirty="0" smtClean="0"/>
              <a:t>Knapsack (Alternate Model)</a:t>
            </a:r>
            <a:br>
              <a:rPr lang="en-US" sz="1200" dirty="0" smtClean="0"/>
            </a:br>
            <a:r>
              <a:rPr lang="en-US" sz="1200" dirty="0" smtClean="0"/>
              <a:t>- Using fixed number of existing rooms figure out the most value (well fitting classes)</a:t>
            </a:r>
            <a:br>
              <a:rPr lang="en-US" sz="120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36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Bin Packing 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First fit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Optimize for LEAST </a:t>
            </a:r>
            <a:r>
              <a:rPr lang="en-US" sz="1200" dirty="0" err="1" smtClean="0"/>
              <a:t>amt</a:t>
            </a:r>
            <a:r>
              <a:rPr lang="en-US" sz="1200" dirty="0" smtClean="0"/>
              <a:t> of bins</a:t>
            </a:r>
            <a:br>
              <a:rPr lang="en-US" sz="1200" dirty="0" smtClean="0"/>
            </a:br>
            <a:r>
              <a:rPr lang="en-US" sz="1200" dirty="0" smtClean="0"/>
              <a:t>- Using multiple size bins determine the least amount of containers (in this case rooms) to fit all the courses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Attempt 2:</a:t>
            </a:r>
            <a:br>
              <a:rPr lang="en-US" sz="1200" dirty="0" smtClean="0"/>
            </a:br>
            <a:r>
              <a:rPr lang="en-US" sz="1200" dirty="0" smtClean="0"/>
              <a:t>Knapsack (Alternate Model)</a:t>
            </a:r>
            <a:br>
              <a:rPr lang="en-US" sz="1200" dirty="0" smtClean="0"/>
            </a:br>
            <a:r>
              <a:rPr lang="en-US" sz="1200" dirty="0" smtClean="0"/>
              <a:t>- Using fixed number of existing rooms figure out the most value (well fitting classes)</a:t>
            </a:r>
            <a:br>
              <a:rPr lang="en-US" sz="120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20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this requires more computation it requires less set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92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6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Personal Background</a:t>
            </a:r>
          </a:p>
          <a:p>
            <a:r>
              <a:rPr lang="en-US" dirty="0" smtClean="0"/>
              <a:t>Challenges faced when applying data</a:t>
            </a:r>
            <a:r>
              <a:rPr lang="en-US" baseline="0" dirty="0" smtClean="0"/>
              <a:t> science to design – not really applicable for building a classifier model as architecture is more subjective</a:t>
            </a:r>
          </a:p>
          <a:p>
            <a:r>
              <a:rPr lang="en-US" baseline="0" dirty="0" smtClean="0"/>
              <a:t>But using optimization instead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23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of project :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programming?</a:t>
            </a:r>
            <a:r>
              <a:rPr lang="en-US" dirty="0" smtClean="0"/>
              <a:t> </a:t>
            </a:r>
          </a:p>
          <a:p>
            <a:r>
              <a:rPr lang="en-US" dirty="0" smtClean="0"/>
              <a:t>2 data</a:t>
            </a:r>
            <a:r>
              <a:rPr lang="en-US" baseline="0" dirty="0" smtClean="0"/>
              <a:t> sets – Room Inventory &amp; Class inventory (aka Space &amp; 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2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inventory</a:t>
            </a:r>
            <a:r>
              <a:rPr lang="en-US" baseline="0" dirty="0" smtClean="0"/>
              <a:t> – had to drop events (anything with a blank value)</a:t>
            </a:r>
          </a:p>
          <a:p>
            <a:r>
              <a:rPr lang="en-US" baseline="0" dirty="0" smtClean="0"/>
              <a:t>Grouped into semesters</a:t>
            </a:r>
          </a:p>
          <a:p>
            <a:r>
              <a:rPr lang="en-US" dirty="0" smtClean="0"/>
              <a:t>Working w data</a:t>
            </a:r>
            <a:br>
              <a:rPr lang="en-US" dirty="0" smtClean="0"/>
            </a:br>
            <a:r>
              <a:rPr lang="en-US" dirty="0" smtClean="0"/>
              <a:t>-prep for analysis</a:t>
            </a:r>
            <a:br>
              <a:rPr lang="en-US" dirty="0" smtClean="0"/>
            </a:br>
            <a:r>
              <a:rPr lang="en-US" dirty="0" smtClean="0"/>
              <a:t>- getting hourly performance</a:t>
            </a:r>
            <a:br>
              <a:rPr lang="en-US" dirty="0" smtClean="0"/>
            </a:br>
            <a:r>
              <a:rPr lang="en-US" dirty="0" smtClean="0"/>
              <a:t>-splitting up into semesters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0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size of</a:t>
            </a:r>
            <a:r>
              <a:rPr lang="en-US" baseline="0" dirty="0" smtClean="0"/>
              <a:t> classes for majors- helps identify where particular departments might be better suited for larger facilities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8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Indicates how class</a:t>
            </a:r>
            <a:r>
              <a:rPr lang="en-US" baseline="0" dirty="0" smtClean="0"/>
              <a:t> trends are changing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82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buildings</a:t>
            </a:r>
          </a:p>
          <a:p>
            <a:r>
              <a:rPr lang="en-US" dirty="0" smtClean="0"/>
              <a:t>71 unique room ids</a:t>
            </a:r>
          </a:p>
          <a:p>
            <a:r>
              <a:rPr lang="en-US" dirty="0" smtClean="0"/>
              <a:t>12</a:t>
            </a:r>
            <a:r>
              <a:rPr lang="en-US" baseline="0" dirty="0" smtClean="0"/>
              <a:t> room types – this I had to do by grouping similar sized and programmed rooms, could be generalizable for this type of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2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Room types</a:t>
            </a:r>
            <a:r>
              <a:rPr lang="en-US" baseline="0" dirty="0" smtClean="0"/>
              <a:t> further define performance requirements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Gives the target utilization which is hours per week the room is intended to be used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Room capacity is how many seats in classroom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Sf lets the building areas be calculated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Tech is whether the space is technical or not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17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Room types</a:t>
            </a:r>
            <a:r>
              <a:rPr lang="en-US" baseline="0" dirty="0" smtClean="0"/>
              <a:t> further define performance requirements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Gives the target utilization which is hours per week the room is intended to be used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Room capacity is how many seats in classroom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Sf lets the building areas be calculated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Tech is whether the space is technical or not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FA8CC-A40F-429A-927B-ABA71BAB71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3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4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12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0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1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7D69B-83D8-44FA-A4E5-9F7B6B568BCF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14B79-EC1D-4D39-8963-F35AE619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9.wmf"/><Relationship Id="rId3" Type="http://schemas.openxmlformats.org/officeDocument/2006/relationships/image" Target="../media/image14.jpg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0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.wmf"/><Relationship Id="rId3" Type="http://schemas.openxmlformats.org/officeDocument/2006/relationships/image" Target="../media/image8.jpeg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581"/>
            <a:ext cx="12192000" cy="6966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4265" y="3853314"/>
            <a:ext cx="8134263" cy="1135914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latin typeface="Euphemia" panose="020B0503040102020104" pitchFamily="34" charset="0"/>
              </a:rPr>
              <a:t>Between Space &amp; Use</a:t>
            </a:r>
            <a:endParaRPr lang="en-US" sz="2800" b="1" dirty="0">
              <a:latin typeface="Euphemia" panose="020B05030401020201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124868" y="4631743"/>
            <a:ext cx="5820313" cy="976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8485" y="4961890"/>
            <a:ext cx="1489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Karen Zellner</a:t>
            </a:r>
          </a:p>
          <a:p>
            <a:r>
              <a:rPr lang="en-US" dirty="0" smtClean="0"/>
              <a:t>DAT-NYC-41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1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" y="607174"/>
            <a:ext cx="11946165" cy="500459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676991" y="5653391"/>
            <a:ext cx="1193800" cy="1155936"/>
            <a:chOff x="10294219" y="5576687"/>
            <a:chExt cx="1193800" cy="1155936"/>
          </a:xfrm>
        </p:grpSpPr>
        <p:sp>
          <p:nvSpPr>
            <p:cNvPr id="3" name="Rectangle 2"/>
            <p:cNvSpPr/>
            <p:nvPr/>
          </p:nvSpPr>
          <p:spPr>
            <a:xfrm>
              <a:off x="10438147" y="6363291"/>
              <a:ext cx="888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COBB</a:t>
              </a:r>
              <a:endParaRPr lang="en-US" b="1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5261321"/>
                </p:ext>
              </p:extLst>
            </p:nvPr>
          </p:nvGraphicFramePr>
          <p:xfrm>
            <a:off x="10294219" y="5576687"/>
            <a:ext cx="11938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" name="Image" r:id="rId4" imgW="1193400" imgH="786960" progId="Photoshop.Image.16">
                    <p:embed/>
                  </p:oleObj>
                </mc:Choice>
                <mc:Fallback>
                  <p:oleObj name="Image" r:id="rId4" imgW="1193400" imgH="78696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94219" y="5576687"/>
                          <a:ext cx="11938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/>
          <p:cNvGrpSpPr/>
          <p:nvPr/>
        </p:nvGrpSpPr>
        <p:grpSpPr>
          <a:xfrm>
            <a:off x="3494474" y="5304892"/>
            <a:ext cx="1104900" cy="1504435"/>
            <a:chOff x="9289218" y="3997446"/>
            <a:chExt cx="1104900" cy="1504435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5052312"/>
                </p:ext>
              </p:extLst>
            </p:nvPr>
          </p:nvGraphicFramePr>
          <p:xfrm>
            <a:off x="9289218" y="3997446"/>
            <a:ext cx="1104900" cy="111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2" name="Image" r:id="rId6" imgW="1104480" imgH="1117440" progId="Photoshop.Image.16">
                    <p:embed/>
                  </p:oleObj>
                </mc:Choice>
                <mc:Fallback>
                  <p:oleObj name="Image" r:id="rId6" imgW="1104480" imgH="111744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89218" y="3997446"/>
                          <a:ext cx="1104900" cy="1117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9411902" y="5132549"/>
              <a:ext cx="8595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KENT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919995" y="5653391"/>
            <a:ext cx="1206500" cy="1120930"/>
            <a:chOff x="10388075" y="2818218"/>
            <a:chExt cx="1206500" cy="1120930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8416637"/>
                </p:ext>
              </p:extLst>
            </p:nvPr>
          </p:nvGraphicFramePr>
          <p:xfrm>
            <a:off x="10388075" y="2818218"/>
            <a:ext cx="1206500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3" name="Image" r:id="rId8" imgW="1206000" imgH="774360" progId="Photoshop.Image.16">
                    <p:embed/>
                  </p:oleObj>
                </mc:Choice>
                <mc:Fallback>
                  <p:oleObj name="Image" r:id="rId8" imgW="1206000" imgH="77436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0388075" y="2818218"/>
                          <a:ext cx="1206500" cy="774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Rectangle 16"/>
            <p:cNvSpPr/>
            <p:nvPr/>
          </p:nvSpPr>
          <p:spPr>
            <a:xfrm>
              <a:off x="10553482" y="3569816"/>
              <a:ext cx="9444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JONES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02421" y="5677995"/>
            <a:ext cx="1104900" cy="1119781"/>
            <a:chOff x="1002421" y="5677995"/>
            <a:chExt cx="1104900" cy="1119781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8237148"/>
                </p:ext>
              </p:extLst>
            </p:nvPr>
          </p:nvGraphicFramePr>
          <p:xfrm>
            <a:off x="1002421" y="5677995"/>
            <a:ext cx="11049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4" name="Image" r:id="rId10" imgW="1104480" imgH="761760" progId="Photoshop.Image.16">
                    <p:embed/>
                  </p:oleObj>
                </mc:Choice>
                <mc:Fallback>
                  <p:oleObj name="Image" r:id="rId10" imgW="1104480" imgH="76176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02421" y="5677995"/>
                          <a:ext cx="1104900" cy="762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17"/>
            <p:cNvSpPr/>
            <p:nvPr/>
          </p:nvSpPr>
          <p:spPr>
            <a:xfrm>
              <a:off x="1102600" y="6428444"/>
              <a:ext cx="9733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HINDS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23651" y="5598437"/>
            <a:ext cx="1300356" cy="1175884"/>
            <a:chOff x="10294219" y="186081"/>
            <a:chExt cx="1300356" cy="1175884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8423436"/>
                </p:ext>
              </p:extLst>
            </p:nvPr>
          </p:nvGraphicFramePr>
          <p:xfrm>
            <a:off x="10315204" y="186081"/>
            <a:ext cx="1219200" cy="8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5" name="Image" r:id="rId12" imgW="1218960" imgH="825120" progId="Photoshop.Image.16">
                    <p:embed/>
                  </p:oleObj>
                </mc:Choice>
                <mc:Fallback>
                  <p:oleObj name="Image" r:id="rId12" imgW="1218960" imgH="82512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0315204" y="186081"/>
                          <a:ext cx="1219200" cy="825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8"/>
            <p:cNvSpPr/>
            <p:nvPr/>
          </p:nvSpPr>
          <p:spPr>
            <a:xfrm>
              <a:off x="10294219" y="99263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KERSTEN</a:t>
              </a:r>
              <a:endParaRPr lang="en-US" b="1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5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5299364" cy="68580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114423" y="1504950"/>
            <a:ext cx="1504950" cy="1562100"/>
          </a:xfrm>
          <a:custGeom>
            <a:avLst/>
            <a:gdLst>
              <a:gd name="connsiteX0" fmla="*/ 152400 w 1504950"/>
              <a:gd name="connsiteY0" fmla="*/ 152400 h 1562100"/>
              <a:gd name="connsiteX1" fmla="*/ 990600 w 1504950"/>
              <a:gd name="connsiteY1" fmla="*/ 0 h 1562100"/>
              <a:gd name="connsiteX2" fmla="*/ 1276350 w 1504950"/>
              <a:gd name="connsiteY2" fmla="*/ 390525 h 1562100"/>
              <a:gd name="connsiteX3" fmla="*/ 1504950 w 1504950"/>
              <a:gd name="connsiteY3" fmla="*/ 1009650 h 1562100"/>
              <a:gd name="connsiteX4" fmla="*/ 1504950 w 1504950"/>
              <a:gd name="connsiteY4" fmla="*/ 1323975 h 1562100"/>
              <a:gd name="connsiteX5" fmla="*/ 781050 w 1504950"/>
              <a:gd name="connsiteY5" fmla="*/ 1552575 h 1562100"/>
              <a:gd name="connsiteX6" fmla="*/ 0 w 1504950"/>
              <a:gd name="connsiteY6" fmla="*/ 1562100 h 1562100"/>
              <a:gd name="connsiteX7" fmla="*/ 0 w 1504950"/>
              <a:gd name="connsiteY7" fmla="*/ 485775 h 1562100"/>
              <a:gd name="connsiteX8" fmla="*/ 152400 w 1504950"/>
              <a:gd name="connsiteY8" fmla="*/ 1524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4950" h="1562100">
                <a:moveTo>
                  <a:pt x="152400" y="152400"/>
                </a:moveTo>
                <a:lnTo>
                  <a:pt x="990600" y="0"/>
                </a:lnTo>
                <a:lnTo>
                  <a:pt x="1276350" y="390525"/>
                </a:lnTo>
                <a:lnTo>
                  <a:pt x="1504950" y="1009650"/>
                </a:lnTo>
                <a:lnTo>
                  <a:pt x="1504950" y="1323975"/>
                </a:lnTo>
                <a:lnTo>
                  <a:pt x="781050" y="1552575"/>
                </a:lnTo>
                <a:lnTo>
                  <a:pt x="0" y="1562100"/>
                </a:lnTo>
                <a:lnTo>
                  <a:pt x="0" y="485775"/>
                </a:lnTo>
                <a:lnTo>
                  <a:pt x="152400" y="152400"/>
                </a:lnTo>
                <a:close/>
              </a:path>
            </a:pathLst>
          </a:custGeom>
          <a:solidFill>
            <a:srgbClr val="FFEC7D">
              <a:alpha val="23000"/>
            </a:srgbClr>
          </a:solidFill>
          <a:ln w="635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918362" y="2024142"/>
            <a:ext cx="7120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 KPTC      |      KPTC115	  |    </a:t>
            </a:r>
            <a:r>
              <a:rPr lang="en-US" sz="2400" b="1" dirty="0" err="1" smtClean="0"/>
              <a:t>LectureXL</a:t>
            </a:r>
            <a:endParaRPr lang="en-US" sz="2400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272779" y="2493578"/>
            <a:ext cx="9109454" cy="37798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3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5299364" cy="68580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114423" y="1504950"/>
            <a:ext cx="1504950" cy="1562100"/>
          </a:xfrm>
          <a:custGeom>
            <a:avLst/>
            <a:gdLst>
              <a:gd name="connsiteX0" fmla="*/ 152400 w 1504950"/>
              <a:gd name="connsiteY0" fmla="*/ 152400 h 1562100"/>
              <a:gd name="connsiteX1" fmla="*/ 990600 w 1504950"/>
              <a:gd name="connsiteY1" fmla="*/ 0 h 1562100"/>
              <a:gd name="connsiteX2" fmla="*/ 1276350 w 1504950"/>
              <a:gd name="connsiteY2" fmla="*/ 390525 h 1562100"/>
              <a:gd name="connsiteX3" fmla="*/ 1504950 w 1504950"/>
              <a:gd name="connsiteY3" fmla="*/ 1009650 h 1562100"/>
              <a:gd name="connsiteX4" fmla="*/ 1504950 w 1504950"/>
              <a:gd name="connsiteY4" fmla="*/ 1323975 h 1562100"/>
              <a:gd name="connsiteX5" fmla="*/ 781050 w 1504950"/>
              <a:gd name="connsiteY5" fmla="*/ 1552575 h 1562100"/>
              <a:gd name="connsiteX6" fmla="*/ 0 w 1504950"/>
              <a:gd name="connsiteY6" fmla="*/ 1562100 h 1562100"/>
              <a:gd name="connsiteX7" fmla="*/ 0 w 1504950"/>
              <a:gd name="connsiteY7" fmla="*/ 485775 h 1562100"/>
              <a:gd name="connsiteX8" fmla="*/ 152400 w 1504950"/>
              <a:gd name="connsiteY8" fmla="*/ 1524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4950" h="1562100">
                <a:moveTo>
                  <a:pt x="152400" y="152400"/>
                </a:moveTo>
                <a:lnTo>
                  <a:pt x="990600" y="0"/>
                </a:lnTo>
                <a:lnTo>
                  <a:pt x="1276350" y="390525"/>
                </a:lnTo>
                <a:lnTo>
                  <a:pt x="1504950" y="1009650"/>
                </a:lnTo>
                <a:lnTo>
                  <a:pt x="1504950" y="1323975"/>
                </a:lnTo>
                <a:lnTo>
                  <a:pt x="781050" y="1552575"/>
                </a:lnTo>
                <a:lnTo>
                  <a:pt x="0" y="1562100"/>
                </a:lnTo>
                <a:lnTo>
                  <a:pt x="0" y="485775"/>
                </a:lnTo>
                <a:lnTo>
                  <a:pt x="152400" y="152400"/>
                </a:lnTo>
                <a:close/>
              </a:path>
            </a:pathLst>
          </a:custGeom>
          <a:solidFill>
            <a:srgbClr val="FFEC7D">
              <a:alpha val="23000"/>
            </a:srgbClr>
          </a:solidFill>
          <a:ln w="635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272779" y="2493578"/>
            <a:ext cx="9109454" cy="37798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918362" y="2031913"/>
            <a:ext cx="6664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Building    |         </a:t>
            </a:r>
            <a:r>
              <a:rPr lang="en-US" sz="2400" b="1" dirty="0" err="1" smtClean="0"/>
              <a:t>RmID</a:t>
            </a:r>
            <a:r>
              <a:rPr lang="en-US" sz="2400" b="1" dirty="0" smtClean="0"/>
              <a:t>        |       </a:t>
            </a:r>
            <a:r>
              <a:rPr lang="en-US" sz="2400" b="1" dirty="0" err="1" smtClean="0"/>
              <a:t>RmType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663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99" y="2584801"/>
            <a:ext cx="4801334" cy="418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5299364" cy="68580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114423" y="1504950"/>
            <a:ext cx="1504950" cy="1562100"/>
          </a:xfrm>
          <a:custGeom>
            <a:avLst/>
            <a:gdLst>
              <a:gd name="connsiteX0" fmla="*/ 152400 w 1504950"/>
              <a:gd name="connsiteY0" fmla="*/ 152400 h 1562100"/>
              <a:gd name="connsiteX1" fmla="*/ 990600 w 1504950"/>
              <a:gd name="connsiteY1" fmla="*/ 0 h 1562100"/>
              <a:gd name="connsiteX2" fmla="*/ 1276350 w 1504950"/>
              <a:gd name="connsiteY2" fmla="*/ 390525 h 1562100"/>
              <a:gd name="connsiteX3" fmla="*/ 1504950 w 1504950"/>
              <a:gd name="connsiteY3" fmla="*/ 1009650 h 1562100"/>
              <a:gd name="connsiteX4" fmla="*/ 1504950 w 1504950"/>
              <a:gd name="connsiteY4" fmla="*/ 1323975 h 1562100"/>
              <a:gd name="connsiteX5" fmla="*/ 781050 w 1504950"/>
              <a:gd name="connsiteY5" fmla="*/ 1552575 h 1562100"/>
              <a:gd name="connsiteX6" fmla="*/ 0 w 1504950"/>
              <a:gd name="connsiteY6" fmla="*/ 1562100 h 1562100"/>
              <a:gd name="connsiteX7" fmla="*/ 0 w 1504950"/>
              <a:gd name="connsiteY7" fmla="*/ 485775 h 1562100"/>
              <a:gd name="connsiteX8" fmla="*/ 152400 w 1504950"/>
              <a:gd name="connsiteY8" fmla="*/ 1524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4950" h="1562100">
                <a:moveTo>
                  <a:pt x="152400" y="152400"/>
                </a:moveTo>
                <a:lnTo>
                  <a:pt x="990600" y="0"/>
                </a:lnTo>
                <a:lnTo>
                  <a:pt x="1276350" y="390525"/>
                </a:lnTo>
                <a:lnTo>
                  <a:pt x="1504950" y="1009650"/>
                </a:lnTo>
                <a:lnTo>
                  <a:pt x="1504950" y="1323975"/>
                </a:lnTo>
                <a:lnTo>
                  <a:pt x="781050" y="1552575"/>
                </a:lnTo>
                <a:lnTo>
                  <a:pt x="0" y="1562100"/>
                </a:lnTo>
                <a:lnTo>
                  <a:pt x="0" y="485775"/>
                </a:lnTo>
                <a:lnTo>
                  <a:pt x="152400" y="152400"/>
                </a:lnTo>
                <a:close/>
              </a:path>
            </a:pathLst>
          </a:custGeom>
          <a:solidFill>
            <a:srgbClr val="FFEC7D">
              <a:alpha val="23000"/>
            </a:srgbClr>
          </a:solidFill>
          <a:ln w="635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272779" y="2493578"/>
            <a:ext cx="9109454" cy="3779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918362" y="2031913"/>
            <a:ext cx="6664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   |         </a:t>
            </a:r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RmID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|       </a:t>
            </a:r>
            <a:r>
              <a:rPr lang="en-US" sz="2400" b="1" dirty="0" err="1" smtClean="0"/>
              <a:t>RmType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9064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99" y="2584801"/>
            <a:ext cx="4801334" cy="418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5299364" cy="68580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114423" y="1504950"/>
            <a:ext cx="1504950" cy="1562100"/>
          </a:xfrm>
          <a:custGeom>
            <a:avLst/>
            <a:gdLst>
              <a:gd name="connsiteX0" fmla="*/ 152400 w 1504950"/>
              <a:gd name="connsiteY0" fmla="*/ 152400 h 1562100"/>
              <a:gd name="connsiteX1" fmla="*/ 990600 w 1504950"/>
              <a:gd name="connsiteY1" fmla="*/ 0 h 1562100"/>
              <a:gd name="connsiteX2" fmla="*/ 1276350 w 1504950"/>
              <a:gd name="connsiteY2" fmla="*/ 390525 h 1562100"/>
              <a:gd name="connsiteX3" fmla="*/ 1504950 w 1504950"/>
              <a:gd name="connsiteY3" fmla="*/ 1009650 h 1562100"/>
              <a:gd name="connsiteX4" fmla="*/ 1504950 w 1504950"/>
              <a:gd name="connsiteY4" fmla="*/ 1323975 h 1562100"/>
              <a:gd name="connsiteX5" fmla="*/ 781050 w 1504950"/>
              <a:gd name="connsiteY5" fmla="*/ 1552575 h 1562100"/>
              <a:gd name="connsiteX6" fmla="*/ 0 w 1504950"/>
              <a:gd name="connsiteY6" fmla="*/ 1562100 h 1562100"/>
              <a:gd name="connsiteX7" fmla="*/ 0 w 1504950"/>
              <a:gd name="connsiteY7" fmla="*/ 485775 h 1562100"/>
              <a:gd name="connsiteX8" fmla="*/ 152400 w 1504950"/>
              <a:gd name="connsiteY8" fmla="*/ 1524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4950" h="1562100">
                <a:moveTo>
                  <a:pt x="152400" y="152400"/>
                </a:moveTo>
                <a:lnTo>
                  <a:pt x="990600" y="0"/>
                </a:lnTo>
                <a:lnTo>
                  <a:pt x="1276350" y="390525"/>
                </a:lnTo>
                <a:lnTo>
                  <a:pt x="1504950" y="1009650"/>
                </a:lnTo>
                <a:lnTo>
                  <a:pt x="1504950" y="1323975"/>
                </a:lnTo>
                <a:lnTo>
                  <a:pt x="781050" y="1552575"/>
                </a:lnTo>
                <a:lnTo>
                  <a:pt x="0" y="1562100"/>
                </a:lnTo>
                <a:lnTo>
                  <a:pt x="0" y="485775"/>
                </a:lnTo>
                <a:lnTo>
                  <a:pt x="152400" y="152400"/>
                </a:lnTo>
                <a:close/>
              </a:path>
            </a:pathLst>
          </a:custGeom>
          <a:solidFill>
            <a:srgbClr val="FFEC7D">
              <a:alpha val="23000"/>
            </a:srgbClr>
          </a:solidFill>
          <a:ln w="635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272779" y="2493578"/>
            <a:ext cx="9109454" cy="3779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918362" y="2031913"/>
            <a:ext cx="6664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   |         </a:t>
            </a:r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RmID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|       </a:t>
            </a:r>
            <a:r>
              <a:rPr lang="en-US" sz="2400" b="1" dirty="0" err="1" smtClean="0"/>
              <a:t>RmType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477375" y="2659489"/>
            <a:ext cx="971089" cy="4113188"/>
          </a:xfrm>
          <a:prstGeom prst="rect">
            <a:avLst/>
          </a:prstGeom>
          <a:solidFill>
            <a:srgbClr val="FFC000">
              <a:alpha val="33000"/>
            </a:srgb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60" y="320462"/>
            <a:ext cx="8863427" cy="570314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060" y="6141091"/>
            <a:ext cx="8761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Weekly Room Use In a Perfect World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3496962" y="320462"/>
            <a:ext cx="7635325" cy="5703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901464" y="392723"/>
            <a:ext cx="315936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59724" y="1617784"/>
            <a:ext cx="30011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335217" y="4337538"/>
            <a:ext cx="27256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66494" y="82007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 HOURS/WK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81147" y="124845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 HOURS/WK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466494" y="402096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 HOURS/WK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60" y="320462"/>
            <a:ext cx="8863427" cy="570314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060" y="6141091"/>
            <a:ext cx="8761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Weekly Room Use Compared to Target Utilization (By Semester)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86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31815" y="1010772"/>
            <a:ext cx="10660185" cy="5593228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0462"/>
            <a:ext cx="156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MODEL: BINS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3709" y="4775338"/>
            <a:ext cx="1255329" cy="14303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606792" y="3839580"/>
            <a:ext cx="90588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606792" y="1187122"/>
            <a:ext cx="9058882" cy="2652458"/>
            <a:chOff x="804074" y="1640336"/>
            <a:chExt cx="9058882" cy="265245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804074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82705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775295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9986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800996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363388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862956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2537317" y="5257728"/>
            <a:ext cx="1255329" cy="94796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90926" y="4915700"/>
            <a:ext cx="916622" cy="129989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72305" y="5718419"/>
            <a:ext cx="1255329" cy="49718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04120" y="4601594"/>
            <a:ext cx="1255329" cy="160409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417301" y="5509013"/>
            <a:ext cx="1255329" cy="69667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879974" y="4775336"/>
            <a:ext cx="1255329" cy="14303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7727" y="3918033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683077" y="3918033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214892" y="39223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706255" y="388308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307732" y="388308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79974" y="388308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6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61524" y="530584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978219" y="5533753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396866" y="5403643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860705" y="5782343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360316" y="5187269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889313" y="567268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351986" y="530335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16200000">
            <a:off x="-199242" y="1981723"/>
            <a:ext cx="1355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ROOMS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rot="16200000">
            <a:off x="-153311" y="5268502"/>
            <a:ext cx="1355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31815" y="1010772"/>
            <a:ext cx="10660185" cy="5593228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0462"/>
            <a:ext cx="156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MODEL: BINS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8443" y="2332489"/>
            <a:ext cx="1255329" cy="14303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606792" y="3839580"/>
            <a:ext cx="90588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606792" y="1187122"/>
            <a:ext cx="9058882" cy="2652458"/>
            <a:chOff x="804074" y="1640336"/>
            <a:chExt cx="9058882" cy="265245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804074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82705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775295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9986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800996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363388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862956" y="1640336"/>
              <a:ext cx="0" cy="26524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238955" y="1075161"/>
            <a:ext cx="1255329" cy="94796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>
            <a:off x="4877046" y="2620622"/>
            <a:ext cx="916622" cy="129989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07975" y="1752576"/>
            <a:ext cx="1255329" cy="49718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38955" y="2152748"/>
            <a:ext cx="1255329" cy="160409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705215" y="974951"/>
            <a:ext cx="1255329" cy="69667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89247" y="1271207"/>
            <a:ext cx="1255329" cy="14303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7727" y="3918033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683077" y="3918033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214892" y="39223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706255" y="388308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307732" y="388308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79974" y="388308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6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196258" y="2862999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679857" y="1351186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16200000">
            <a:off x="5182986" y="3108565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196375" y="1816500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95151" y="273842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177227" y="113862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161259" y="1799225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6792" y="4608265"/>
            <a:ext cx="90588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FIRST-FIT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OPTIMIZES FOR LEAST NUMBER OF BINS (ROOMS)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BETTER SUITED FOR NEW 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31815" y="1010772"/>
            <a:ext cx="10660185" cy="5593228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-2" y="320462"/>
            <a:ext cx="2239040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0462"/>
            <a:ext cx="225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MODEL: KNAPSACK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3709" y="4775338"/>
            <a:ext cx="1255329" cy="14303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37317" y="5257728"/>
            <a:ext cx="1255329" cy="94796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90926" y="4915700"/>
            <a:ext cx="916622" cy="129989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72305" y="5718419"/>
            <a:ext cx="1255329" cy="49718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04120" y="4601594"/>
            <a:ext cx="1255329" cy="160409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417301" y="5509013"/>
            <a:ext cx="1255329" cy="69667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879974" y="4775336"/>
            <a:ext cx="1255329" cy="14303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461524" y="530584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978219" y="5533753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396866" y="5403643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860705" y="5782343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360316" y="5187269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889313" y="567268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351986" y="530335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16200000">
            <a:off x="-199242" y="1981723"/>
            <a:ext cx="1355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ROOMS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rot="16200000">
            <a:off x="-153311" y="5268502"/>
            <a:ext cx="1355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CLASSES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18923" y="1019205"/>
            <a:ext cx="3741393" cy="26887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857"/>
            <a:ext cx="12192000" cy="6966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0462"/>
            <a:ext cx="1774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BACKGROUND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692665" y="1061337"/>
            <a:ext cx="1255329" cy="94796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79187" y="2060949"/>
            <a:ext cx="1255329" cy="160409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31815" y="1010772"/>
            <a:ext cx="10660185" cy="5593228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-2" y="320462"/>
            <a:ext cx="2239040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0462"/>
            <a:ext cx="225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MODEL: KNAPSACK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8923" y="1019205"/>
            <a:ext cx="3741393" cy="26887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09844" y="2260938"/>
            <a:ext cx="1255329" cy="14303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6200000">
            <a:off x="5239291" y="2443981"/>
            <a:ext cx="916622" cy="129989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6188619" y="2777896"/>
            <a:ext cx="1194787" cy="49718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6200000">
            <a:off x="6171373" y="1392545"/>
            <a:ext cx="1255329" cy="69667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47652" y="1115684"/>
            <a:ext cx="1255329" cy="14303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487659" y="279144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133567" y="1337362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6200000">
            <a:off x="5551487" y="2992850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16200000">
            <a:off x="6646748" y="281154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148861" y="2724599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6643385" y="155621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5614969" y="1785401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31815" y="3975636"/>
            <a:ext cx="90588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FIRST-FIT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OPTIMIZES FOR  VALUE OF ITEMS (CLASSES)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COMPLICATED TO SET UP MULTIPLE KNAPSACKS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NOT GENERALIZABLE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MORE IMPORTANTLY : BEYOND </a:t>
            </a:r>
            <a:r>
              <a:rPr lang="en-US" dirty="0" smtClean="0"/>
              <a:t>MY PYTHON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2046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MODEL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55084" y="3429000"/>
            <a:ext cx="1126978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u="sng" dirty="0" smtClean="0"/>
              <a:t>Final Approach:</a:t>
            </a:r>
            <a:endParaRPr lang="en-US" sz="2000" b="1" u="sng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‘Room Scenario’ is a combination of the 12 room types that ‘fits’ in the square footage of the existing </a:t>
            </a:r>
            <a:r>
              <a:rPr lang="en-US" sz="2000" dirty="0" smtClean="0"/>
              <a:t>buildings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Exhaustive list was way too many (something like 71! possible arrangements ) so I had to get creative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Figure out the highest hours used in a semester of a given room type (take top occurrence over 9 semesters) </a:t>
            </a:r>
            <a:r>
              <a:rPr lang="en-US" sz="2000" dirty="0" smtClean="0">
                <a:sym typeface="Wingdings" panose="05000000000000000000" pitchFamily="2" charset="2"/>
              </a:rPr>
              <a:t> this is the base requirement</a:t>
            </a:r>
            <a:endParaRPr lang="en-US" sz="2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Given the amount of space ‘left over’ I can figure out the growth potential (say 10% over 6 years)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Compare the base requirements of rooms to what currently exists. </a:t>
            </a:r>
            <a:r>
              <a:rPr lang="en-US" sz="2000" dirty="0"/>
              <a:t> </a:t>
            </a:r>
            <a:r>
              <a:rPr lang="en-US" sz="2000" dirty="0" smtClean="0"/>
              <a:t>Anything superfluous was converted to ‘flex’ area I could come up with room combos for this flexible space. .. This was about 3k+ combos to review.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of these new spaces. The cost is based on conversion between technical and non-technical space.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/>
              <a:t>Make suggestions to the client!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574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70974" y="1186181"/>
            <a:ext cx="1563365" cy="1283263"/>
          </a:xfrm>
          <a:prstGeom prst="rect">
            <a:avLst/>
          </a:prstGeom>
          <a:solidFill>
            <a:srgbClr val="DD91E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rot="5400000">
            <a:off x="327495" y="2313214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71282" y="3841703"/>
            <a:ext cx="1163341" cy="859731"/>
          </a:xfrm>
          <a:prstGeom prst="rect">
            <a:avLst/>
          </a:prstGeom>
          <a:solidFill>
            <a:srgbClr val="DF915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728119" y="2959505"/>
            <a:ext cx="375537" cy="890473"/>
          </a:xfrm>
          <a:prstGeom prst="rect">
            <a:avLst/>
          </a:prstGeom>
          <a:solidFill>
            <a:srgbClr val="4BABA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320462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MODEL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478199" y="3843582"/>
            <a:ext cx="840322" cy="838368"/>
          </a:xfrm>
          <a:prstGeom prst="rect">
            <a:avLst/>
          </a:prstGeom>
          <a:solidFill>
            <a:srgbClr val="50ABB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357246" y="4796805"/>
            <a:ext cx="2209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/>
              <a:t>Existing</a:t>
            </a:r>
          </a:p>
          <a:p>
            <a:pPr algn="ctr"/>
            <a:r>
              <a:rPr lang="en-US" dirty="0" smtClean="0"/>
              <a:t>23 </a:t>
            </a:r>
            <a:r>
              <a:rPr lang="en-US" dirty="0"/>
              <a:t>rooms</a:t>
            </a:r>
          </a:p>
          <a:p>
            <a:pPr algn="ctr"/>
            <a:r>
              <a:rPr lang="en-US" dirty="0" smtClean="0"/>
              <a:t>13 </a:t>
            </a:r>
            <a:r>
              <a:rPr lang="en-US" dirty="0"/>
              <a:t>Non-Technical</a:t>
            </a:r>
          </a:p>
          <a:p>
            <a:pPr algn="ctr"/>
            <a:r>
              <a:rPr lang="en-US" dirty="0" smtClean="0"/>
              <a:t>10 </a:t>
            </a:r>
            <a:r>
              <a:rPr lang="en-US" dirty="0"/>
              <a:t>Technical</a:t>
            </a:r>
          </a:p>
          <a:p>
            <a:pPr algn="ctr"/>
            <a:endParaRPr lang="en-US" b="1" dirty="0"/>
          </a:p>
        </p:txBody>
      </p:sp>
      <p:sp>
        <p:nvSpPr>
          <p:cNvPr id="165" name="Rectangle 164"/>
          <p:cNvSpPr/>
          <p:nvPr/>
        </p:nvSpPr>
        <p:spPr>
          <a:xfrm>
            <a:off x="7883372" y="2883198"/>
            <a:ext cx="402329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23 to 20 </a:t>
            </a:r>
            <a:r>
              <a:rPr lang="en-US" b="1" dirty="0" err="1" smtClean="0"/>
              <a:t>rms</a:t>
            </a:r>
            <a:r>
              <a:rPr lang="en-US" b="1" dirty="0" smtClean="0"/>
              <a:t> : 3 </a:t>
            </a:r>
            <a:r>
              <a:rPr lang="en-US" b="1" dirty="0" smtClean="0"/>
              <a:t>Wall </a:t>
            </a:r>
            <a:r>
              <a:rPr lang="en-US" b="1" dirty="0" smtClean="0"/>
              <a:t>Removals</a:t>
            </a:r>
            <a:r>
              <a:rPr lang="en-US" b="1" dirty="0">
                <a:sym typeface="Wingdings" panose="05000000000000000000" pitchFamily="2" charset="2"/>
              </a:rPr>
              <a:t> </a:t>
            </a:r>
            <a:r>
              <a:rPr lang="en-US" b="1" dirty="0" smtClean="0"/>
              <a:t> </a:t>
            </a:r>
          </a:p>
          <a:p>
            <a:pPr algn="ctr"/>
            <a:r>
              <a:rPr lang="en-US" b="1" dirty="0" smtClean="0"/>
              <a:t>@ </a:t>
            </a:r>
            <a:r>
              <a:rPr lang="en-US" b="1" dirty="0" smtClean="0"/>
              <a:t>$</a:t>
            </a:r>
            <a:r>
              <a:rPr lang="en-US" b="1" dirty="0" smtClean="0"/>
              <a:t>5k </a:t>
            </a:r>
            <a:r>
              <a:rPr lang="en-US" b="1" dirty="0" smtClean="0"/>
              <a:t>= $</a:t>
            </a:r>
            <a:r>
              <a:rPr lang="en-US" b="1" dirty="0" smtClean="0"/>
              <a:t>15k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 </a:t>
            </a:r>
            <a:r>
              <a:rPr lang="en-US" b="1" dirty="0" smtClean="0"/>
              <a:t>3 Technical </a:t>
            </a:r>
            <a:r>
              <a:rPr lang="en-US" b="1" dirty="0" err="1" smtClean="0"/>
              <a:t>Rms</a:t>
            </a:r>
            <a:r>
              <a:rPr lang="en-US" b="1" dirty="0" smtClean="0"/>
              <a:t> Added </a:t>
            </a:r>
            <a:r>
              <a:rPr lang="en-US" b="1" dirty="0" smtClean="0">
                <a:sym typeface="Wingdings" panose="05000000000000000000" pitchFamily="2" charset="2"/>
              </a:rPr>
              <a:t> </a:t>
            </a:r>
            <a:endParaRPr lang="en-US" b="1" dirty="0" smtClean="0">
              <a:sym typeface="Wingdings" panose="05000000000000000000" pitchFamily="2" charset="2"/>
            </a:endParaRPr>
          </a:p>
          <a:p>
            <a:pPr algn="ctr"/>
            <a:r>
              <a:rPr lang="en-US" b="1" dirty="0" smtClean="0">
                <a:sym typeface="Wingdings" panose="05000000000000000000" pitchFamily="2" charset="2"/>
              </a:rPr>
              <a:t>@ </a:t>
            </a:r>
            <a:r>
              <a:rPr lang="en-US" b="1" dirty="0" smtClean="0">
                <a:sym typeface="Wingdings" panose="05000000000000000000" pitchFamily="2" charset="2"/>
              </a:rPr>
              <a:t>$</a:t>
            </a:r>
            <a:r>
              <a:rPr lang="en-US" b="1" dirty="0" smtClean="0">
                <a:sym typeface="Wingdings" panose="05000000000000000000" pitchFamily="2" charset="2"/>
              </a:rPr>
              <a:t>20k </a:t>
            </a:r>
            <a:r>
              <a:rPr lang="en-US" b="1" dirty="0" smtClean="0">
                <a:sym typeface="Wingdings" panose="05000000000000000000" pitchFamily="2" charset="2"/>
              </a:rPr>
              <a:t>= </a:t>
            </a:r>
            <a:r>
              <a:rPr lang="en-US" b="1" dirty="0" smtClean="0">
                <a:sym typeface="Wingdings" panose="05000000000000000000" pitchFamily="2" charset="2"/>
              </a:rPr>
              <a:t>$60k</a:t>
            </a:r>
          </a:p>
          <a:p>
            <a:pPr algn="ctr"/>
            <a:endParaRPr lang="en-US" b="1" dirty="0" smtClean="0">
              <a:sym typeface="Wingdings" panose="05000000000000000000" pitchFamily="2" charset="2"/>
            </a:endParaRPr>
          </a:p>
          <a:p>
            <a:pPr algn="ctr"/>
            <a:r>
              <a:rPr lang="en-US" b="1" dirty="0" smtClean="0">
                <a:sym typeface="Wingdings" panose="05000000000000000000" pitchFamily="2" charset="2"/>
              </a:rPr>
              <a:t>Cost of Scenario X = </a:t>
            </a:r>
            <a:r>
              <a:rPr lang="en-US" b="1" dirty="0" smtClean="0">
                <a:sym typeface="Wingdings" panose="05000000000000000000" pitchFamily="2" charset="2"/>
              </a:rPr>
              <a:t>$75k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4599523" y="4828552"/>
            <a:ext cx="27622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/>
              <a:t>Required(Now)</a:t>
            </a:r>
          </a:p>
          <a:p>
            <a:pPr algn="ctr"/>
            <a:r>
              <a:rPr lang="en-US" dirty="0" smtClean="0"/>
              <a:t>11 rooms (14 Free)</a:t>
            </a:r>
            <a:endParaRPr lang="en-US" dirty="0"/>
          </a:p>
          <a:p>
            <a:pPr algn="ctr"/>
            <a:r>
              <a:rPr lang="en-US" dirty="0" smtClean="0"/>
              <a:t>7 Non-Technical (5 Free)</a:t>
            </a:r>
            <a:endParaRPr lang="en-US" dirty="0"/>
          </a:p>
          <a:p>
            <a:pPr algn="ctr"/>
            <a:r>
              <a:rPr lang="en-US" dirty="0"/>
              <a:t>4 </a:t>
            </a:r>
            <a:r>
              <a:rPr lang="en-US" dirty="0" smtClean="0"/>
              <a:t>Technical (6 Free)</a:t>
            </a:r>
            <a:endParaRPr lang="en-US" dirty="0"/>
          </a:p>
          <a:p>
            <a:pPr algn="ctr"/>
            <a:endParaRPr lang="en-US" b="1" dirty="0"/>
          </a:p>
        </p:txBody>
      </p:sp>
      <p:sp>
        <p:nvSpPr>
          <p:cNvPr id="94" name="Rectangle 93"/>
          <p:cNvSpPr/>
          <p:nvPr/>
        </p:nvSpPr>
        <p:spPr>
          <a:xfrm rot="5400000">
            <a:off x="1106713" y="2315216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5400000">
            <a:off x="330858" y="2752615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 rot="5400000">
            <a:off x="1108718" y="2752615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rot="5400000">
            <a:off x="319263" y="3211292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 rot="5400000">
            <a:off x="1106712" y="3224598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333354" y="3844278"/>
            <a:ext cx="1163341" cy="859731"/>
          </a:xfrm>
          <a:prstGeom prst="rect">
            <a:avLst/>
          </a:prstGeom>
          <a:solidFill>
            <a:srgbClr val="DF915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2516551" y="2974613"/>
            <a:ext cx="805619" cy="838368"/>
          </a:xfrm>
          <a:prstGeom prst="rect">
            <a:avLst/>
          </a:prstGeom>
          <a:solidFill>
            <a:srgbClr val="50ABB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510954" y="2070414"/>
            <a:ext cx="805619" cy="895508"/>
          </a:xfrm>
          <a:prstGeom prst="rect">
            <a:avLst/>
          </a:prstGeom>
          <a:solidFill>
            <a:srgbClr val="50ABB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514451" y="1185642"/>
            <a:ext cx="805619" cy="880155"/>
          </a:xfrm>
          <a:prstGeom prst="rect">
            <a:avLst/>
          </a:prstGeom>
          <a:solidFill>
            <a:srgbClr val="50ABB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2114005" y="2965058"/>
            <a:ext cx="375537" cy="890473"/>
          </a:xfrm>
          <a:prstGeom prst="rect">
            <a:avLst/>
          </a:prstGeom>
          <a:solidFill>
            <a:srgbClr val="4BABA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751153" y="1182196"/>
            <a:ext cx="389709" cy="431499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2140861" y="1185643"/>
            <a:ext cx="368707" cy="431498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744407" y="1622858"/>
            <a:ext cx="389709" cy="431499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134115" y="1626305"/>
            <a:ext cx="368707" cy="431498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744407" y="2047109"/>
            <a:ext cx="389709" cy="431499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2134115" y="2050556"/>
            <a:ext cx="368707" cy="431498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769963" y="2472420"/>
            <a:ext cx="372948" cy="470742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2158768" y="2475866"/>
            <a:ext cx="352849" cy="470741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141517" y="1172962"/>
            <a:ext cx="3197819" cy="3546164"/>
            <a:chOff x="2587204" y="765543"/>
            <a:chExt cx="3510130" cy="4483813"/>
          </a:xfrm>
        </p:grpSpPr>
        <p:cxnSp>
          <p:nvCxnSpPr>
            <p:cNvPr id="77" name="Straight Connector 76"/>
            <p:cNvCxnSpPr>
              <a:endCxn id="79" idx="3"/>
            </p:cNvCxnSpPr>
            <p:nvPr/>
          </p:nvCxnSpPr>
          <p:spPr>
            <a:xfrm>
              <a:off x="2596689" y="3001612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9" idx="2"/>
            </p:cNvCxnSpPr>
            <p:nvPr/>
          </p:nvCxnSpPr>
          <p:spPr>
            <a:xfrm flipH="1" flipV="1">
              <a:off x="4326801" y="765544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2596689" y="765544"/>
              <a:ext cx="3477796" cy="447213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 flipH="1" flipV="1">
              <a:off x="5191606" y="765543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4765893" y="771381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5618623" y="771381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3461996" y="771381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3036283" y="777219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3889013" y="777219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592296" y="1883578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587204" y="2404831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596689" y="1292664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615145" y="4120328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2610053" y="4641581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619538" y="3529414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477028" y="1133766"/>
            <a:ext cx="3142715" cy="3522289"/>
            <a:chOff x="8672245" y="1077903"/>
            <a:chExt cx="3142715" cy="3522289"/>
          </a:xfrm>
        </p:grpSpPr>
        <p:sp>
          <p:nvSpPr>
            <p:cNvPr id="162" name="Rectangle 161"/>
            <p:cNvSpPr/>
            <p:nvPr/>
          </p:nvSpPr>
          <p:spPr>
            <a:xfrm>
              <a:off x="10148873" y="1721870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b="1" dirty="0"/>
            </a:p>
            <a:p>
              <a:endParaRPr lang="en-US" b="1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0240846" y="1079782"/>
              <a:ext cx="777791" cy="1312919"/>
            </a:xfrm>
            <a:prstGeom prst="rect">
              <a:avLst/>
            </a:prstGeom>
            <a:solidFill>
              <a:srgbClr val="EA93A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8672245" y="2359465"/>
              <a:ext cx="372948" cy="470742"/>
            </a:xfrm>
            <a:prstGeom prst="rect">
              <a:avLst/>
            </a:prstGeom>
            <a:solidFill>
              <a:srgbClr val="6EAFE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069637" y="2359465"/>
              <a:ext cx="379598" cy="470742"/>
            </a:xfrm>
            <a:prstGeom prst="rect">
              <a:avLst/>
            </a:prstGeom>
            <a:solidFill>
              <a:srgbClr val="6EAFE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9457876" y="2359465"/>
              <a:ext cx="383931" cy="470742"/>
            </a:xfrm>
            <a:prstGeom prst="rect">
              <a:avLst/>
            </a:prstGeom>
            <a:solidFill>
              <a:srgbClr val="6EAFE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9844303" y="2359465"/>
              <a:ext cx="383931" cy="470742"/>
            </a:xfrm>
            <a:prstGeom prst="rect">
              <a:avLst/>
            </a:prstGeom>
            <a:solidFill>
              <a:srgbClr val="6EAFE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9839544" y="3748736"/>
              <a:ext cx="375537" cy="851456"/>
            </a:xfrm>
            <a:prstGeom prst="rect">
              <a:avLst/>
            </a:prstGeom>
            <a:solidFill>
              <a:srgbClr val="4BABA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0988190" y="2392701"/>
              <a:ext cx="826770" cy="1347759"/>
            </a:xfrm>
            <a:prstGeom prst="rect">
              <a:avLst/>
            </a:prstGeom>
            <a:solidFill>
              <a:srgbClr val="B9A9F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0998123" y="1077903"/>
              <a:ext cx="816837" cy="1305759"/>
            </a:xfrm>
            <a:prstGeom prst="rect">
              <a:avLst/>
            </a:prstGeom>
            <a:solidFill>
              <a:srgbClr val="B9A9F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0205605" y="3755131"/>
              <a:ext cx="812275" cy="845059"/>
            </a:xfrm>
            <a:prstGeom prst="rect">
              <a:avLst/>
            </a:prstGeom>
            <a:solidFill>
              <a:srgbClr val="D383B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/>
          <p:cNvSpPr/>
          <p:nvPr/>
        </p:nvSpPr>
        <p:spPr>
          <a:xfrm>
            <a:off x="4467774" y="1134969"/>
            <a:ext cx="1563365" cy="1283263"/>
          </a:xfrm>
          <a:prstGeom prst="rect">
            <a:avLst/>
          </a:prstGeom>
          <a:solidFill>
            <a:srgbClr val="DD91E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468082" y="3790491"/>
            <a:ext cx="1163341" cy="859731"/>
          </a:xfrm>
          <a:prstGeom prst="rect">
            <a:avLst/>
          </a:prstGeom>
          <a:solidFill>
            <a:srgbClr val="DF915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6024919" y="2908293"/>
            <a:ext cx="375537" cy="890473"/>
          </a:xfrm>
          <a:prstGeom prst="rect">
            <a:avLst/>
          </a:prstGeom>
          <a:solidFill>
            <a:srgbClr val="4BABA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6827947" y="3792370"/>
            <a:ext cx="787374" cy="838368"/>
          </a:xfrm>
          <a:prstGeom prst="rect">
            <a:avLst/>
          </a:prstGeom>
          <a:solidFill>
            <a:srgbClr val="50ABB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 rot="5400000">
            <a:off x="4627658" y="2701403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 rot="5400000">
            <a:off x="5405518" y="2701403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 rot="5400000">
            <a:off x="4616063" y="3160080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 rot="5400000">
            <a:off x="5403512" y="3173386"/>
            <a:ext cx="462751" cy="775216"/>
          </a:xfrm>
          <a:prstGeom prst="rect">
            <a:avLst/>
          </a:prstGeom>
          <a:solidFill>
            <a:srgbClr val="97A1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410805" y="2913846"/>
            <a:ext cx="429010" cy="890473"/>
          </a:xfrm>
          <a:prstGeom prst="rect">
            <a:avLst/>
          </a:prstGeom>
          <a:solidFill>
            <a:srgbClr val="4BABA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6066763" y="2421208"/>
            <a:ext cx="372948" cy="470742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6455568" y="2424654"/>
            <a:ext cx="352849" cy="470741"/>
          </a:xfrm>
          <a:prstGeom prst="rect">
            <a:avLst/>
          </a:prstGeom>
          <a:solidFill>
            <a:srgbClr val="B89A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4438317" y="1121750"/>
            <a:ext cx="3197819" cy="3546164"/>
            <a:chOff x="2587204" y="765543"/>
            <a:chExt cx="3510130" cy="4483813"/>
          </a:xfrm>
        </p:grpSpPr>
        <p:cxnSp>
          <p:nvCxnSpPr>
            <p:cNvPr id="240" name="Straight Connector 239"/>
            <p:cNvCxnSpPr>
              <a:endCxn id="242" idx="3"/>
            </p:cNvCxnSpPr>
            <p:nvPr/>
          </p:nvCxnSpPr>
          <p:spPr>
            <a:xfrm>
              <a:off x="2596689" y="3001612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42" idx="2"/>
            </p:cNvCxnSpPr>
            <p:nvPr/>
          </p:nvCxnSpPr>
          <p:spPr>
            <a:xfrm flipH="1" flipV="1">
              <a:off x="4326801" y="765544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/>
            <p:cNvSpPr/>
            <p:nvPr/>
          </p:nvSpPr>
          <p:spPr>
            <a:xfrm>
              <a:off x="2596689" y="765544"/>
              <a:ext cx="3477796" cy="447213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242"/>
            <p:cNvCxnSpPr/>
            <p:nvPr/>
          </p:nvCxnSpPr>
          <p:spPr>
            <a:xfrm flipH="1" flipV="1">
              <a:off x="5191606" y="765543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 flipV="1">
              <a:off x="4765893" y="771381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 flipV="1">
              <a:off x="5618623" y="771381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H="1" flipV="1">
              <a:off x="3461996" y="771381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H="1" flipV="1">
              <a:off x="3036283" y="777219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H="1" flipV="1">
              <a:off x="3889013" y="777219"/>
              <a:ext cx="8786" cy="4472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2592296" y="1883578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587204" y="2404831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2596689" y="1292664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615145" y="4120328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610053" y="4641581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619538" y="3529414"/>
              <a:ext cx="3477796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Rectangle 281"/>
          <p:cNvSpPr/>
          <p:nvPr/>
        </p:nvSpPr>
        <p:spPr>
          <a:xfrm>
            <a:off x="8589597" y="1317839"/>
            <a:ext cx="2762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/>
              <a:t>Scenario X (Future)</a:t>
            </a:r>
          </a:p>
          <a:p>
            <a:pPr algn="ctr"/>
            <a:r>
              <a:rPr lang="en-US" dirty="0" smtClean="0"/>
              <a:t>20 rooms </a:t>
            </a:r>
          </a:p>
          <a:p>
            <a:pPr algn="ctr"/>
            <a:r>
              <a:rPr lang="en-US" dirty="0" smtClean="0"/>
              <a:t>7 Non-Technical </a:t>
            </a:r>
          </a:p>
          <a:p>
            <a:pPr algn="ctr"/>
            <a:r>
              <a:rPr lang="en-US" dirty="0" smtClean="0"/>
              <a:t>13 Technical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52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2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320462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RESULTS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62" y="1302452"/>
            <a:ext cx="8378014" cy="384835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9" y="973279"/>
            <a:ext cx="3431649" cy="4451004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210207" y="1302452"/>
            <a:ext cx="3268717" cy="373200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2250088" y="5713212"/>
            <a:ext cx="1030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we have in the buildings…..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118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62" y="1302452"/>
            <a:ext cx="8378014" cy="38483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67427" y="1319781"/>
            <a:ext cx="8224001" cy="373200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9" y="973279"/>
            <a:ext cx="3431649" cy="4451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75641" y="5713212"/>
            <a:ext cx="1030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we need in the buildings…..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0462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RESULTS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8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62" y="1302452"/>
            <a:ext cx="8378014" cy="38483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63808" y="1319781"/>
            <a:ext cx="1166648" cy="3732003"/>
          </a:xfrm>
          <a:prstGeom prst="rect">
            <a:avLst/>
          </a:prstGeom>
          <a:solidFill>
            <a:srgbClr val="FFC000">
              <a:alpha val="33000"/>
            </a:srgb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9" y="973279"/>
            <a:ext cx="3431649" cy="44510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5733" y="1360625"/>
            <a:ext cx="349006" cy="3732003"/>
          </a:xfrm>
          <a:prstGeom prst="rect">
            <a:avLst/>
          </a:prstGeom>
          <a:solidFill>
            <a:srgbClr val="FFC000">
              <a:alpha val="33000"/>
            </a:srgb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84055" y="5424283"/>
            <a:ext cx="7851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 only need 51 rooms total to handle the extreme growth…  (but there’s going to be a shortage of 2,470 SF) 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0462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RESULTS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0462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RESULTS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19" y="933450"/>
            <a:ext cx="11585712" cy="16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0462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RESULTS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19" y="2676453"/>
            <a:ext cx="11633831" cy="1633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19" y="933450"/>
            <a:ext cx="11585712" cy="16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0462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RESULTS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19" y="2676453"/>
            <a:ext cx="11633831" cy="1633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19" y="933450"/>
            <a:ext cx="11585712" cy="1612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99" y="4309990"/>
            <a:ext cx="10176961" cy="23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EE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0462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NEXT STEPS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31815" y="1010773"/>
            <a:ext cx="10660185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dirty="0" smtClean="0"/>
              <a:t>Scoring metrics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- Percentage of Seats Filled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- Adjacency of classes per department</a:t>
            </a:r>
            <a:br>
              <a:rPr lang="en-US" sz="3600" dirty="0" smtClean="0"/>
            </a:br>
            <a:r>
              <a:rPr lang="en-US" sz="3600" dirty="0" smtClean="0"/>
              <a:t> </a:t>
            </a:r>
            <a:r>
              <a:rPr lang="en-US" sz="3600" dirty="0"/>
              <a:t>	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Scope of Model</a:t>
            </a:r>
            <a:br>
              <a:rPr lang="en-US" sz="3600" dirty="0" smtClean="0"/>
            </a:br>
            <a:r>
              <a:rPr lang="en-US" sz="3600" dirty="0" smtClean="0"/>
              <a:t>	- </a:t>
            </a:r>
            <a:r>
              <a:rPr lang="en-US" sz="3600" dirty="0"/>
              <a:t>Extending to additional buildings</a:t>
            </a:r>
            <a:br>
              <a:rPr lang="en-US" sz="3600" dirty="0"/>
            </a:br>
            <a:r>
              <a:rPr lang="en-US" sz="3600" dirty="0" smtClean="0"/>
              <a:t>	- Specific growth by department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Visualization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- Dynamic graphics that update on floor plans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- Integration with BIM (3d database modeling) software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38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15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75" y="0"/>
            <a:ext cx="38576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0462"/>
            <a:ext cx="1774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BACKGROUND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0462"/>
            <a:ext cx="1272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USE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304067"/>
            <a:ext cx="121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 smtClean="0"/>
              <a:t>RmType</a:t>
            </a:r>
            <a:r>
              <a:rPr lang="en-US" sz="2400" dirty="0" smtClean="0"/>
              <a:t> |  Tech | Term | Subject | </a:t>
            </a:r>
            <a:r>
              <a:rPr lang="en-US" sz="2400" dirty="0" err="1" smtClean="0"/>
              <a:t>CourseName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 </a:t>
            </a:r>
            <a:r>
              <a:rPr lang="en-US" sz="2400" dirty="0" err="1" smtClean="0"/>
              <a:t>DaysMet</a:t>
            </a:r>
            <a:r>
              <a:rPr lang="en-US" sz="2400" dirty="0" smtClean="0"/>
              <a:t> | </a:t>
            </a:r>
            <a:r>
              <a:rPr lang="en-US" sz="2400" dirty="0" err="1" smtClean="0"/>
              <a:t>ClassDuration</a:t>
            </a:r>
            <a:r>
              <a:rPr lang="en-US" sz="2400" dirty="0" smtClean="0"/>
              <a:t> | </a:t>
            </a:r>
            <a:r>
              <a:rPr lang="en-US" sz="2400" b="1" dirty="0" err="1" smtClean="0"/>
              <a:t>HoursPerWeek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| </a:t>
            </a:r>
            <a:r>
              <a:rPr lang="en-US" sz="2400" b="1" dirty="0" smtClean="0"/>
              <a:t>Enrollment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Building |  </a:t>
            </a:r>
            <a:r>
              <a:rPr lang="en-US" sz="2400" dirty="0" err="1" smtClean="0"/>
              <a:t>RmID</a:t>
            </a:r>
            <a:r>
              <a:rPr lang="en-US" sz="2400" dirty="0" smtClean="0"/>
              <a:t>  | </a:t>
            </a:r>
            <a:r>
              <a:rPr lang="en-US" sz="2400" dirty="0" err="1" smtClean="0"/>
              <a:t>SeatCapacity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1606402"/>
            <a:ext cx="121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2239 Courses (after dropping events)</a:t>
            </a:r>
          </a:p>
          <a:p>
            <a:pPr algn="ctr"/>
            <a:r>
              <a:rPr lang="en-US" sz="2400" b="1" dirty="0" smtClean="0"/>
              <a:t>9 semesters</a:t>
            </a:r>
          </a:p>
          <a:p>
            <a:pPr algn="ctr"/>
            <a:r>
              <a:rPr lang="en-US" sz="2400" b="1" dirty="0" smtClean="0"/>
              <a:t>36 Subjects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72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0462"/>
            <a:ext cx="1272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USE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52" y="982698"/>
            <a:ext cx="10058400" cy="50013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586" y="5907175"/>
            <a:ext cx="11121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Mean Class Size (By Dept.)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5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0462"/>
            <a:ext cx="1272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USE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7"/>
          <a:stretch/>
        </p:blipFill>
        <p:spPr>
          <a:xfrm>
            <a:off x="-184005" y="1116406"/>
            <a:ext cx="12514513" cy="4742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586" y="5907175"/>
            <a:ext cx="11121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Count of Room Types Used (By Semester)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03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91101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4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9110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6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59"/>
          <a:stretch/>
        </p:blipFill>
        <p:spPr>
          <a:xfrm>
            <a:off x="0" y="-1"/>
            <a:ext cx="8124825" cy="91101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38147" y="6448673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COBB</a:t>
            </a:r>
            <a:endParaRPr lang="en-US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55951"/>
              </p:ext>
            </p:extLst>
          </p:nvPr>
        </p:nvGraphicFramePr>
        <p:xfrm>
          <a:off x="10315204" y="186081"/>
          <a:ext cx="1219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Image" r:id="rId4" imgW="1218960" imgH="825120" progId="Photoshop.Image.16">
                  <p:embed/>
                </p:oleObj>
              </mc:Choice>
              <mc:Fallback>
                <p:oleObj name="Image" r:id="rId4" imgW="1218960" imgH="82512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15204" y="186081"/>
                        <a:ext cx="12192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581652"/>
              </p:ext>
            </p:extLst>
          </p:nvPr>
        </p:nvGraphicFramePr>
        <p:xfrm>
          <a:off x="8848354" y="1465167"/>
          <a:ext cx="11049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Image" r:id="rId6" imgW="1104480" imgH="761760" progId="Photoshop.Image.16">
                  <p:embed/>
                </p:oleObj>
              </mc:Choice>
              <mc:Fallback>
                <p:oleObj name="Image" r:id="rId6" imgW="1104480" imgH="7617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48354" y="1465167"/>
                        <a:ext cx="11049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781048"/>
              </p:ext>
            </p:extLst>
          </p:nvPr>
        </p:nvGraphicFramePr>
        <p:xfrm>
          <a:off x="10388075" y="2818218"/>
          <a:ext cx="1206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Image" r:id="rId8" imgW="1206000" imgH="774360" progId="Photoshop.Image.16">
                  <p:embed/>
                </p:oleObj>
              </mc:Choice>
              <mc:Fallback>
                <p:oleObj name="Image" r:id="rId8" imgW="1206000" imgH="7743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388075" y="2818218"/>
                        <a:ext cx="12065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395033"/>
              </p:ext>
            </p:extLst>
          </p:nvPr>
        </p:nvGraphicFramePr>
        <p:xfrm>
          <a:off x="8900111" y="3994765"/>
          <a:ext cx="11049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Image" r:id="rId10" imgW="1104480" imgH="1117440" progId="Photoshop.Image.16">
                  <p:embed/>
                </p:oleObj>
              </mc:Choice>
              <mc:Fallback>
                <p:oleObj name="Image" r:id="rId10" imgW="1104480" imgH="11174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00111" y="3994765"/>
                        <a:ext cx="11049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406817"/>
              </p:ext>
            </p:extLst>
          </p:nvPr>
        </p:nvGraphicFramePr>
        <p:xfrm>
          <a:off x="10294219" y="5662069"/>
          <a:ext cx="1193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Image" r:id="rId12" imgW="1193400" imgH="786960" progId="Photoshop.Image.16">
                  <p:embed/>
                </p:oleObj>
              </mc:Choice>
              <mc:Fallback>
                <p:oleObj name="Image" r:id="rId12" imgW="1193400" imgH="786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94219" y="5662069"/>
                        <a:ext cx="1193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9008368" y="513254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KENT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553482" y="3569816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JONES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8948533" y="2215616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HINDS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10294219" y="992633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KERSTEN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514725" y="762000"/>
            <a:ext cx="0" cy="253365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14725" y="752475"/>
            <a:ext cx="6779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514725" y="1876425"/>
            <a:ext cx="723900" cy="2122392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38625" y="1895475"/>
            <a:ext cx="45243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89631" y="3257550"/>
            <a:ext cx="5925573" cy="19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591050" y="4781550"/>
            <a:ext cx="430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76875" y="6210300"/>
            <a:ext cx="47506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057563" y="3257550"/>
            <a:ext cx="332068" cy="69731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4591050" y="4068450"/>
            <a:ext cx="1" cy="713101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981450" y="4996949"/>
            <a:ext cx="1495425" cy="1213352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-2" y="320462"/>
            <a:ext cx="2088109" cy="363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320462"/>
            <a:ext cx="152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DATA: SPACE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7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6563</TotalTime>
  <Words>840</Words>
  <Application>Microsoft Office PowerPoint</Application>
  <PresentationFormat>Widescreen</PresentationFormat>
  <Paragraphs>205</Paragraphs>
  <Slides>29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Euphemia</vt:lpstr>
      <vt:lpstr>Gill Sans MT</vt:lpstr>
      <vt:lpstr>Wingdings</vt:lpstr>
      <vt:lpstr>Office Theme</vt:lpstr>
      <vt:lpstr>Image</vt:lpstr>
      <vt:lpstr>Between Space &amp; 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   </vt:lpstr>
      <vt:lpstr>   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Scoring metrics  - Percentage of Seats Filled  - Adjacency of classes per department    Scope of Model  - Extending to additional buildings  - Specific growth by department  Visualization  - Dynamic graphics that update on floor plans  - Integration with BIM (3d database modeling) software</vt:lpstr>
    </vt:vector>
  </TitlesOfParts>
  <Company>EYP,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Karen Zellner</dc:creator>
  <cp:lastModifiedBy>Karen Zellner</cp:lastModifiedBy>
  <cp:revision>80</cp:revision>
  <dcterms:created xsi:type="dcterms:W3CDTF">2016-10-22T15:37:48Z</dcterms:created>
  <dcterms:modified xsi:type="dcterms:W3CDTF">2016-11-02T23:34:55Z</dcterms:modified>
</cp:coreProperties>
</file>